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6" r:id="rId4"/>
    <p:sldId id="267" r:id="rId5"/>
    <p:sldId id="268" r:id="rId6"/>
    <p:sldId id="260" r:id="rId7"/>
    <p:sldId id="265" r:id="rId8"/>
    <p:sldId id="261" r:id="rId9"/>
    <p:sldId id="262" r:id="rId10"/>
    <p:sldId id="263" r:id="rId11"/>
    <p:sldId id="269" r:id="rId12"/>
    <p:sldId id="264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00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472204724409449"/>
          <c:y val="3.5988626421697291E-2"/>
          <c:w val="0.51468477690288716"/>
          <c:h val="0.8453131593844887"/>
        </c:manualLayout>
      </c:layout>
      <c:barChart>
        <c:barDir val="col"/>
        <c:grouping val="clustered"/>
        <c:ser>
          <c:idx val="0"/>
          <c:order val="0"/>
          <c:tx>
            <c:v>низкий уровень</c:v>
          </c:tx>
          <c:val>
            <c:numRef>
              <c:f>'[Диаграмма в Microsoft Office Word]Лист1'!$A$11:$A$12</c:f>
              <c:numCache>
                <c:formatCode>General</c:formatCode>
                <c:ptCount val="2"/>
                <c:pt idx="0">
                  <c:v>80</c:v>
                </c:pt>
                <c:pt idx="1">
                  <c:v>70</c:v>
                </c:pt>
              </c:numCache>
            </c:numRef>
          </c:val>
        </c:ser>
        <c:ser>
          <c:idx val="1"/>
          <c:order val="1"/>
          <c:tx>
            <c:v>средний уровень</c:v>
          </c:tx>
          <c:spPr>
            <a:solidFill>
              <a:srgbClr val="00B050"/>
            </a:solidFill>
          </c:spPr>
          <c:val>
            <c:numRef>
              <c:f>'[Диаграмма в Microsoft Office Word]Лист1'!$B$11:$B$12</c:f>
              <c:numCache>
                <c:formatCode>General</c:formatCode>
                <c:ptCount val="2"/>
                <c:pt idx="0">
                  <c:v>20</c:v>
                </c:pt>
                <c:pt idx="1">
                  <c:v>30</c:v>
                </c:pt>
              </c:numCache>
            </c:numRef>
          </c:val>
        </c:ser>
        <c:axId val="103398400"/>
        <c:axId val="42328832"/>
      </c:barChart>
      <c:catAx>
        <c:axId val="103398400"/>
        <c:scaling>
          <c:orientation val="minMax"/>
        </c:scaling>
        <c:axPos val="b"/>
        <c:tickLblPos val="nextTo"/>
        <c:crossAx val="42328832"/>
        <c:crosses val="autoZero"/>
        <c:auto val="1"/>
        <c:lblAlgn val="ctr"/>
        <c:lblOffset val="100"/>
      </c:catAx>
      <c:valAx>
        <c:axId val="42328832"/>
        <c:scaling>
          <c:orientation val="minMax"/>
        </c:scaling>
        <c:axPos val="l"/>
        <c:majorGridlines/>
        <c:numFmt formatCode="General" sourceLinked="1"/>
        <c:tickLblPos val="nextTo"/>
        <c:crossAx val="1033984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v>низкий уровень</c:v>
          </c:tx>
          <c:val>
            <c:numRef>
              <c:f>'[Диаграмма в Microsoft Office Word]Лист1'!$A$10:$B$10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val>
        </c:ser>
        <c:ser>
          <c:idx val="1"/>
          <c:order val="1"/>
          <c:tx>
            <c:v>средний уровень</c:v>
          </c:tx>
          <c:spPr>
            <a:solidFill>
              <a:srgbClr val="00B050"/>
            </a:solidFill>
          </c:spPr>
          <c:val>
            <c:numRef>
              <c:f>'[Диаграмма в Microsoft Office Word]Лист1'!$A$11:$B$11</c:f>
              <c:numCache>
                <c:formatCode>General</c:formatCode>
                <c:ptCount val="2"/>
                <c:pt idx="0">
                  <c:v>60</c:v>
                </c:pt>
                <c:pt idx="1">
                  <c:v>70</c:v>
                </c:pt>
              </c:numCache>
            </c:numRef>
          </c:val>
        </c:ser>
        <c:ser>
          <c:idx val="2"/>
          <c:order val="2"/>
          <c:tx>
            <c:v>высокий уровень</c:v>
          </c:tx>
          <c:spPr>
            <a:solidFill>
              <a:srgbClr val="FF0000"/>
            </a:solidFill>
          </c:spPr>
          <c:val>
            <c:numRef>
              <c:f>'[Диаграмма в Microsoft Office Word]Лист1'!$A$12:$B$12</c:f>
              <c:numCache>
                <c:formatCode>General</c:formatCode>
                <c:ptCount val="2"/>
                <c:pt idx="0">
                  <c:v>40</c:v>
                </c:pt>
                <c:pt idx="1">
                  <c:v>0</c:v>
                </c:pt>
              </c:numCache>
            </c:numRef>
          </c:val>
        </c:ser>
        <c:axId val="103822848"/>
        <c:axId val="103824384"/>
      </c:barChart>
      <c:catAx>
        <c:axId val="103822848"/>
        <c:scaling>
          <c:orientation val="minMax"/>
        </c:scaling>
        <c:axPos val="b"/>
        <c:tickLblPos val="nextTo"/>
        <c:crossAx val="103824384"/>
        <c:crosses val="autoZero"/>
        <c:auto val="1"/>
        <c:lblAlgn val="ctr"/>
        <c:lblOffset val="100"/>
      </c:catAx>
      <c:valAx>
        <c:axId val="103824384"/>
        <c:scaling>
          <c:orientation val="minMax"/>
        </c:scaling>
        <c:axPos val="l"/>
        <c:majorGridlines/>
        <c:numFmt formatCode="General" sourceLinked="1"/>
        <c:tickLblPos val="nextTo"/>
        <c:crossAx val="10382284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6/22/2011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9400" y="4038600"/>
            <a:ext cx="5568696" cy="2133600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Кириллова Ирина Валентиновна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Ведмедь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Ольга Леонтьевна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381000"/>
            <a:ext cx="8991600" cy="286232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Изостудия как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пространство развития </a:t>
            </a:r>
          </a:p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креативности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 дошкольников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в художественной деятельности (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800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1800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2-й этап формирующего эксперимента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001000" cy="55595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На втором этапе формирующего эксперимента решали следующие задачи: </a:t>
            </a:r>
          </a:p>
          <a:p>
            <a:r>
              <a:rPr lang="ru-RU" dirty="0" smtClean="0"/>
              <a:t>учить  детей  приёмам  анализа опорных схем, осознанно подходить к отбору материала  для  предстоящего  изделия  из  бисера; </a:t>
            </a:r>
          </a:p>
          <a:p>
            <a:r>
              <a:rPr lang="ru-RU" dirty="0" smtClean="0"/>
              <a:t> обучать  детей  способам дополнительного   декора   изделия;   </a:t>
            </a:r>
          </a:p>
          <a:p>
            <a:r>
              <a:rPr lang="ru-RU" dirty="0" smtClean="0"/>
              <a:t>выдвигать   перед  детьми  проблемные ситуации  и  творческие  задания,   побуждающие   дошкольников   к   поиску оригинальных    способов   решения   «Догадайся,  как  сплести  то  или  иное изделие»,  «Самостоятельно  выбери  технику плетения» и т.д.; </a:t>
            </a:r>
          </a:p>
          <a:p>
            <a:r>
              <a:rPr lang="ru-RU" dirty="0" smtClean="0"/>
              <a:t>установление преемственности </a:t>
            </a:r>
            <a:r>
              <a:rPr lang="ru-RU" dirty="0" err="1" smtClean="0"/>
              <a:t>ДОУ</a:t>
            </a:r>
            <a:r>
              <a:rPr lang="ru-RU" dirty="0" smtClean="0"/>
              <a:t> с семьёй в вопросах развития </a:t>
            </a:r>
            <a:r>
              <a:rPr lang="ru-RU" dirty="0" err="1" smtClean="0"/>
              <a:t>креативности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Контрольный эксперимент</a:t>
            </a:r>
            <a:endParaRPr lang="ru-RU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543800" cy="49499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Выявить изменения в </a:t>
            </a:r>
            <a:r>
              <a:rPr lang="ru-RU" sz="2800" dirty="0" smtClean="0"/>
              <a:t>проявлении </a:t>
            </a:r>
            <a:r>
              <a:rPr lang="ru-RU" sz="2800" dirty="0" err="1" smtClean="0"/>
              <a:t>креативности</a:t>
            </a:r>
            <a:r>
              <a:rPr lang="ru-RU" sz="2800" dirty="0" smtClean="0"/>
              <a:t> детей экспериментальной группы на занятиях в </a:t>
            </a:r>
            <a:r>
              <a:rPr lang="ru-RU" sz="2800" dirty="0" err="1" smtClean="0"/>
              <a:t>изокружке</a:t>
            </a:r>
            <a:r>
              <a:rPr lang="ru-RU" sz="2800" dirty="0" smtClean="0"/>
              <a:t> </a:t>
            </a:r>
            <a:r>
              <a:rPr lang="ru-RU" sz="2800" dirty="0" smtClean="0"/>
              <a:t>по </a:t>
            </a:r>
            <a:r>
              <a:rPr lang="ru-RU" sz="2800" dirty="0" err="1" smtClean="0"/>
              <a:t>бисероплетению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dirty="0" smtClean="0"/>
              <a:t>Использовались </a:t>
            </a:r>
            <a:r>
              <a:rPr lang="ru-RU" sz="2800" dirty="0" smtClean="0"/>
              <a:t>те же </a:t>
            </a:r>
            <a:r>
              <a:rPr lang="ru-RU" sz="2800" dirty="0" smtClean="0"/>
              <a:t>критерии и те  </a:t>
            </a:r>
            <a:r>
              <a:rPr lang="ru-RU" sz="2800" dirty="0" smtClean="0"/>
              <a:t>же  тестовые  задания</a:t>
            </a:r>
            <a:r>
              <a:rPr lang="ru-RU" sz="2800" dirty="0" smtClean="0"/>
              <a:t>, </a:t>
            </a:r>
            <a:r>
              <a:rPr lang="ru-RU" sz="2800" dirty="0" smtClean="0"/>
              <a:t>что и  на </a:t>
            </a:r>
            <a:r>
              <a:rPr lang="ru-RU" sz="2800" dirty="0" smtClean="0"/>
              <a:t>констатирующем этапе эксперимента.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747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Сравнительная диаграмма диагностики детей на констатирующем и контрольном этапах эксперимента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1)экспериментальная группа детей</a:t>
            </a:r>
            <a:br>
              <a:rPr lang="ru-RU" sz="2000" dirty="0" smtClean="0"/>
            </a:br>
            <a:r>
              <a:rPr lang="ru-RU" sz="2000" dirty="0" smtClean="0"/>
              <a:t>2)контрольная группа детей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На констатирующем этапе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4008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На контрольном этапе</a:t>
            </a:r>
          </a:p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457200" y="2362200"/>
          <a:ext cx="3810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4371974" y="2362200"/>
          <a:ext cx="423862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330952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ru-RU" dirty="0" smtClean="0">
                <a:latin typeface="Bookman Old Style" pitchFamily="18" charset="0"/>
              </a:rPr>
              <a:t>      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Проведенное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нами исследование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подтвердило выдвинутую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нами гипотезу о том,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креативные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способности у детей можно успешно развивать при определённых педагогических </a:t>
            </a:r>
            <a:r>
              <a:rPr lang="ru-RU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условиях. </a:t>
            </a:r>
            <a:endParaRPr lang="ru-RU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marL="609600" indent="-609600">
              <a:lnSpc>
                <a:spcPct val="80000"/>
              </a:lnSpc>
              <a:buClr>
                <a:schemeClr val="folHlink"/>
              </a:buClr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Исследованием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доказана эффективность системы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занятий:</a:t>
            </a:r>
          </a:p>
          <a:p>
            <a:pPr marL="609600" indent="-609600">
              <a:lnSpc>
                <a:spcPct val="80000"/>
              </a:lnSpc>
              <a:buClr>
                <a:srgbClr val="F1800F"/>
              </a:buClr>
              <a:buFont typeface="Wingdings" pitchFamily="2" charset="2"/>
              <a:buChar char="v"/>
            </a:pPr>
            <a:r>
              <a:rPr lang="ru-RU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интереса у детей к искусству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1800F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мотивации в процессе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1800F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проблемных ситуаций,   творческих   заданий   в   процессе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1800F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ручной умелости при освоении техники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1800F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атмосферы сотрудничества руководителя изостудии с детьми.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Детские работы из бисера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1473" y="1295400"/>
            <a:ext cx="7459053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2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6402" y="990601"/>
            <a:ext cx="751079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2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9984" y="838201"/>
            <a:ext cx="734481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587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524000"/>
            <a:ext cx="7543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Благодарим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внимание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779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проблемы – развитие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креативности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дошкольников на основе знакомства с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бисероплетением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57912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Научный аппарат исследования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467600" cy="5559552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Цель исследования: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выявить условия, обеспечивающие развитие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креативности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у старших дошкольников в процессе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u="sng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процесс развития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креативности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дошкольников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бисероплетении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u="sng" dirty="0" smtClean="0">
              <a:solidFill>
                <a:srgbClr val="FF0000"/>
              </a:solidFill>
            </a:endParaRPr>
          </a:p>
          <a:p>
            <a:r>
              <a:rPr lang="ru-RU" sz="2600" b="1" u="sng" dirty="0" smtClean="0">
                <a:solidFill>
                  <a:srgbClr val="FF0000"/>
                </a:solidFill>
              </a:rPr>
              <a:t>Предмет    </a:t>
            </a:r>
            <a:r>
              <a:rPr lang="ru-RU" sz="2600" b="1" u="sng" dirty="0" smtClean="0">
                <a:solidFill>
                  <a:srgbClr val="FF0000"/>
                </a:solidFill>
              </a:rPr>
              <a:t>исследования:</a:t>
            </a:r>
            <a:r>
              <a:rPr lang="ru-RU" sz="2600" b="1" dirty="0" smtClean="0">
                <a:solidFill>
                  <a:srgbClr val="FF0000"/>
                </a:solidFill>
              </a:rPr>
              <a:t> </a:t>
            </a:r>
            <a:r>
              <a:rPr lang="ru-RU" sz="2600" dirty="0" smtClean="0"/>
              <a:t>     Система   занятий,   обеспечивающая    развитие </a:t>
            </a:r>
            <a:r>
              <a:rPr lang="ru-RU" sz="2600" dirty="0" err="1" smtClean="0"/>
              <a:t>креативности</a:t>
            </a:r>
            <a:r>
              <a:rPr lang="ru-RU" sz="2600" dirty="0" smtClean="0"/>
              <a:t>   дошкольников  в  процессе  </a:t>
            </a:r>
            <a:r>
              <a:rPr lang="ru-RU" sz="2600" dirty="0" err="1" smtClean="0"/>
              <a:t>бисероплетения</a:t>
            </a:r>
            <a:r>
              <a:rPr lang="ru-RU" sz="2600" dirty="0" smtClean="0"/>
              <a:t>.</a:t>
            </a:r>
            <a:endParaRPr lang="ru-RU" sz="2600" b="1" u="sng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sz="2600" b="1" u="sng" dirty="0" smtClean="0">
                <a:solidFill>
                  <a:srgbClr val="00B050"/>
                </a:solidFill>
              </a:rPr>
              <a:t>Задачи </a:t>
            </a:r>
            <a:r>
              <a:rPr lang="ru-RU" sz="2600" b="1" u="sng" dirty="0" smtClean="0">
                <a:solidFill>
                  <a:srgbClr val="00B050"/>
                </a:solidFill>
              </a:rPr>
              <a:t>исследования:</a:t>
            </a:r>
            <a:endParaRPr lang="ru-RU" sz="2600" b="1" dirty="0" smtClean="0">
              <a:solidFill>
                <a:srgbClr val="00B050"/>
              </a:solidFill>
            </a:endParaRPr>
          </a:p>
          <a:p>
            <a:pPr lvl="0"/>
            <a:r>
              <a:rPr lang="ru-RU" sz="2600" dirty="0" smtClean="0"/>
              <a:t>Провести  теоретический  анализ исследований по проблеме творчества (</a:t>
            </a:r>
            <a:r>
              <a:rPr lang="ru-RU" sz="2600" dirty="0" err="1" smtClean="0"/>
              <a:t>креативности</a:t>
            </a:r>
            <a:r>
              <a:rPr lang="ru-RU" sz="2600" dirty="0" smtClean="0"/>
              <a:t>)  дошкольников.</a:t>
            </a:r>
          </a:p>
          <a:p>
            <a:pPr lvl="0"/>
            <a:r>
              <a:rPr lang="ru-RU" sz="2600" dirty="0" smtClean="0"/>
              <a:t>Выявить интерес детей к </a:t>
            </a:r>
            <a:r>
              <a:rPr lang="ru-RU" sz="2600" dirty="0" err="1" smtClean="0"/>
              <a:t>бисероплетению</a:t>
            </a:r>
            <a:r>
              <a:rPr lang="ru-RU" sz="2600" dirty="0" smtClean="0"/>
              <a:t>, уровень развития их </a:t>
            </a:r>
            <a:r>
              <a:rPr lang="ru-RU" sz="2600" dirty="0" err="1" smtClean="0"/>
              <a:t>креативности</a:t>
            </a:r>
            <a:r>
              <a:rPr lang="ru-RU" sz="2600" dirty="0" smtClean="0"/>
              <a:t>. </a:t>
            </a:r>
          </a:p>
          <a:p>
            <a:pPr lvl="0"/>
            <a:r>
              <a:rPr lang="ru-RU" sz="2600" dirty="0" smtClean="0"/>
              <a:t>Выявить     наиболее    эффективные     технологии,      которые     будут способствовать  развитию  </a:t>
            </a:r>
            <a:r>
              <a:rPr lang="ru-RU" sz="2600" dirty="0" err="1" smtClean="0"/>
              <a:t>креативности</a:t>
            </a:r>
            <a:r>
              <a:rPr lang="ru-RU" sz="2600" dirty="0" smtClean="0"/>
              <a:t>  у  дошкольников.</a:t>
            </a:r>
          </a:p>
          <a:p>
            <a:pPr lvl="0"/>
            <a:r>
              <a:rPr lang="ru-RU" sz="2600" dirty="0" smtClean="0"/>
              <a:t>Определить  педагогические  условия   при   которых   будут   успешно развиваться  </a:t>
            </a:r>
            <a:r>
              <a:rPr lang="ru-RU" sz="2600" dirty="0" err="1" smtClean="0"/>
              <a:t>креативные</a:t>
            </a:r>
            <a:r>
              <a:rPr lang="ru-RU" sz="2600" dirty="0" smtClean="0"/>
              <a:t>  способности  у  дошкольников.</a:t>
            </a:r>
          </a:p>
          <a:p>
            <a:pPr lvl="0"/>
            <a:r>
              <a:rPr lang="ru-RU" sz="2600" dirty="0" smtClean="0"/>
              <a:t>Апробировать  систему   занятий   по   </a:t>
            </a:r>
            <a:r>
              <a:rPr lang="ru-RU" sz="2600" dirty="0" err="1" smtClean="0"/>
              <a:t>бисероплетению</a:t>
            </a:r>
            <a:r>
              <a:rPr lang="ru-RU" sz="2600" dirty="0" smtClean="0"/>
              <a:t>   в     изостудии,  обеспечивающую развитие </a:t>
            </a:r>
            <a:r>
              <a:rPr lang="ru-RU" sz="2600" dirty="0" err="1" smtClean="0"/>
              <a:t>креативности</a:t>
            </a:r>
            <a:r>
              <a:rPr lang="ru-RU" sz="2600" dirty="0" smtClean="0"/>
              <a:t> у дошкольников.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6172200" cy="5791200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Гипотеза исследования: </a:t>
            </a:r>
            <a:r>
              <a:rPr lang="ru-RU" sz="18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Мы предполагаем, что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креативные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способности у детей можно успешно развивать при определённых педагогических условиях: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создании интереса у детей к искусству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использовании игровой мотивации в процессе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использовании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проблемных ситуаций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  творческих   заданий   в   процессе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развитии у детей ручной умелости при освоении техники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создании атмосферы сотрудничества руководителя изостудии с детьми.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6096000"/>
            <a:ext cx="6172200" cy="278922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Теоретические основы исследования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382000" cy="533095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Анализ    научных   исследований    позволил  </a:t>
            </a:r>
            <a:r>
              <a:rPr lang="ru-RU" dirty="0" smtClean="0"/>
              <a:t>определить     </a:t>
            </a:r>
            <a:r>
              <a:rPr lang="ru-RU" dirty="0" smtClean="0"/>
              <a:t>понятие </a:t>
            </a:r>
            <a:r>
              <a:rPr lang="ru-RU" dirty="0" smtClean="0"/>
              <a:t>«</a:t>
            </a:r>
            <a:r>
              <a:rPr lang="ru-RU" dirty="0" smtClean="0"/>
              <a:t>творчество» как феномен  человеческой  деятельности  и  охарактеризовать </a:t>
            </a:r>
            <a:r>
              <a:rPr lang="ru-RU" dirty="0" smtClean="0"/>
              <a:t>специфику </a:t>
            </a:r>
            <a:r>
              <a:rPr lang="ru-RU" dirty="0" smtClean="0"/>
              <a:t>его проявления в дошкольном детстве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Л.С.Выготский</a:t>
            </a:r>
            <a:r>
              <a:rPr lang="ru-RU" dirty="0" smtClean="0"/>
              <a:t>,  </a:t>
            </a:r>
            <a:r>
              <a:rPr lang="ru-RU" dirty="0" smtClean="0"/>
              <a:t>исследуя природу   творческой   деятельности, </a:t>
            </a:r>
            <a:r>
              <a:rPr lang="ru-RU" dirty="0" smtClean="0"/>
              <a:t>отмечает</a:t>
            </a:r>
            <a:r>
              <a:rPr lang="ru-RU" dirty="0" smtClean="0"/>
              <a:t>,  что  она  возникает  не  сразу,   а   очень   медленно  и   постепенно  </a:t>
            </a:r>
            <a:r>
              <a:rPr lang="ru-RU" dirty="0" smtClean="0"/>
              <a:t>развивается  </a:t>
            </a:r>
            <a:r>
              <a:rPr lang="ru-RU" dirty="0" smtClean="0"/>
              <a:t>из  более  простых  форм  в  более  сложные</a:t>
            </a:r>
            <a:r>
              <a:rPr lang="ru-RU" dirty="0" smtClean="0"/>
              <a:t>.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Результаты   </a:t>
            </a:r>
            <a:r>
              <a:rPr lang="ru-RU" dirty="0" smtClean="0"/>
              <a:t>современных  исследований </a:t>
            </a:r>
            <a:r>
              <a:rPr lang="ru-RU" dirty="0" smtClean="0"/>
              <a:t>свидетельствуют  </a:t>
            </a:r>
            <a:r>
              <a:rPr lang="ru-RU" dirty="0" smtClean="0"/>
              <a:t>о  том,  что </a:t>
            </a:r>
            <a:r>
              <a:rPr lang="ru-RU" dirty="0" smtClean="0"/>
              <a:t>формирование   </a:t>
            </a:r>
            <a:r>
              <a:rPr lang="ru-RU" dirty="0" smtClean="0"/>
              <a:t>детского   творчества   играет   важную  роль  в  становлении </a:t>
            </a:r>
            <a:r>
              <a:rPr lang="ru-RU" dirty="0" smtClean="0"/>
              <a:t>полноценной </a:t>
            </a:r>
            <a:r>
              <a:rPr lang="ru-RU" dirty="0" smtClean="0"/>
              <a:t>личности, развитии способностей ребенка, его  потребностей  и </a:t>
            </a:r>
            <a:r>
              <a:rPr lang="ru-RU" dirty="0" smtClean="0"/>
              <a:t>мотивов </a:t>
            </a:r>
            <a:r>
              <a:rPr lang="ru-RU" dirty="0" smtClean="0"/>
              <a:t>поведения. </a:t>
            </a:r>
            <a:r>
              <a:rPr lang="ru-RU" dirty="0" smtClean="0"/>
              <a:t> </a:t>
            </a:r>
            <a:r>
              <a:rPr lang="ru-RU" dirty="0" err="1" smtClean="0"/>
              <a:t>Креативность</a:t>
            </a:r>
            <a:r>
              <a:rPr lang="ru-RU" dirty="0" smtClean="0"/>
              <a:t>  рассматривается  как  потенциал,  внутренний </a:t>
            </a:r>
            <a:r>
              <a:rPr lang="ru-RU" dirty="0" smtClean="0"/>
              <a:t>ресурс </a:t>
            </a:r>
            <a:r>
              <a:rPr lang="ru-RU" dirty="0" smtClean="0"/>
              <a:t>творящего субъекта.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Констатирующий эксперимент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u="sng" dirty="0" smtClean="0">
                <a:solidFill>
                  <a:srgbClr val="00B050"/>
                </a:solidFill>
              </a:rPr>
              <a:t>Цель констатирующего эксперимента: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Выявить уровень развития творчества (</a:t>
            </a:r>
            <a:r>
              <a:rPr lang="ru-RU" dirty="0" err="1" smtClean="0"/>
              <a:t>креативности</a:t>
            </a:r>
            <a:r>
              <a:rPr lang="ru-RU" dirty="0" smtClean="0"/>
              <a:t>) у дошкольников на момент эксперимента.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Задачи эксперимента: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/>
              <a:t>    Выявить </a:t>
            </a:r>
            <a:r>
              <a:rPr lang="ru-RU" dirty="0" smtClean="0"/>
              <a:t>условия, которыми располагает детский сад, </a:t>
            </a:r>
            <a:r>
              <a:rPr lang="ru-RU" dirty="0" smtClean="0"/>
              <a:t>для проведения </a:t>
            </a:r>
            <a:r>
              <a:rPr lang="ru-RU" dirty="0" smtClean="0"/>
              <a:t>эксперимента. С этой целью мы использовали: </a:t>
            </a:r>
          </a:p>
          <a:p>
            <a:pPr lvl="0"/>
            <a:r>
              <a:rPr lang="ru-RU" dirty="0" smtClean="0"/>
              <a:t>Анализ развивающей среды.</a:t>
            </a:r>
          </a:p>
          <a:p>
            <a:pPr lvl="0"/>
            <a:r>
              <a:rPr lang="ru-RU" dirty="0" smtClean="0"/>
              <a:t>Анализ плана </a:t>
            </a:r>
            <a:r>
              <a:rPr lang="ru-RU" dirty="0" err="1" smtClean="0"/>
              <a:t>изокружка</a:t>
            </a:r>
            <a:r>
              <a:rPr lang="ru-RU" dirty="0" smtClean="0"/>
              <a:t>  в изостудии .</a:t>
            </a:r>
          </a:p>
          <a:p>
            <a:pPr lvl="0"/>
            <a:r>
              <a:rPr lang="ru-RU" dirty="0" smtClean="0"/>
              <a:t>Индивидуальные беседы с детьми, родителями с целью выявления интереса детей к </a:t>
            </a:r>
            <a:r>
              <a:rPr lang="ru-RU" dirty="0" err="1" smtClean="0"/>
              <a:t>бисероплетению</a:t>
            </a:r>
            <a:r>
              <a:rPr lang="ru-RU" dirty="0" smtClean="0"/>
              <a:t>. </a:t>
            </a:r>
          </a:p>
          <a:p>
            <a:pPr lvl="0"/>
            <a:r>
              <a:rPr lang="ru-RU" dirty="0" smtClean="0"/>
              <a:t>Диагностическая  методика «</a:t>
            </a:r>
            <a:r>
              <a:rPr lang="ru-RU" dirty="0" err="1" smtClean="0"/>
              <a:t>Дорисовывание</a:t>
            </a:r>
            <a:r>
              <a:rPr lang="ru-RU" dirty="0" smtClean="0"/>
              <a:t> фигур» по О.М.Дьяченко.</a:t>
            </a:r>
          </a:p>
          <a:p>
            <a:pPr lvl="0"/>
            <a:r>
              <a:rPr lang="ru-RU" dirty="0" smtClean="0"/>
              <a:t>Занятия по замыслу в изостудии.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00B0F0"/>
                </a:solidFill>
              </a:rPr>
              <a:t>Организация эксперимента:</a:t>
            </a:r>
            <a:endParaRPr lang="ru-RU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dirty="0" smtClean="0"/>
              <a:t>     Экспериментальная     работа     проводилась    с   20  детьми   (10  детей экспериментальной группы и 10 детей контрольной группы) 6-го года  жизни  в  старшей    группе    </a:t>
            </a:r>
            <a:r>
              <a:rPr lang="ru-RU" dirty="0" err="1" smtClean="0"/>
              <a:t>МДОУ</a:t>
            </a:r>
            <a:r>
              <a:rPr lang="ru-RU" dirty="0" smtClean="0"/>
              <a:t>    детский  сад   № 16  «</a:t>
            </a:r>
            <a:r>
              <a:rPr lang="ru-RU" dirty="0" err="1" smtClean="0"/>
              <a:t>Дюймовочка</a:t>
            </a:r>
            <a:r>
              <a:rPr lang="ru-RU" dirty="0" smtClean="0"/>
              <a:t>»    станицы 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Мишкинская</a:t>
            </a:r>
            <a:r>
              <a:rPr lang="ru-RU" dirty="0" smtClean="0"/>
              <a:t>  </a:t>
            </a:r>
            <a:r>
              <a:rPr lang="ru-RU" dirty="0" err="1" smtClean="0"/>
              <a:t>Аксайского</a:t>
            </a:r>
            <a:r>
              <a:rPr lang="ru-RU" dirty="0" smtClean="0"/>
              <a:t> района Ростовской области.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Констатирующий эксперимент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Индивидуальные беседы с детьми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показали слабый интерес к </a:t>
            </a:r>
          </a:p>
          <a:p>
            <a:pPr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бисероплетению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методике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дорисовывания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фигур по О.М.Дьяченко </a:t>
            </a:r>
          </a:p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рисунки детей не отличались</a:t>
            </a:r>
          </a:p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оригинальностью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занятии в изостудии по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замыслу дети отдавали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предпочтение краскам и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фломастерам, а не бисеру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2819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4196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90600"/>
            <a:ext cx="3048000" cy="182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752600"/>
            <a:ext cx="2133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Формирующий эксперимент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990600"/>
            <a:ext cx="7467600" cy="4873752"/>
          </a:xfrm>
        </p:spPr>
        <p:txBody>
          <a:bodyPr/>
          <a:lstStyle/>
          <a:p>
            <a:r>
              <a:rPr lang="ru-RU" u="sng" dirty="0" smtClean="0"/>
              <a:t>Цель формирующего эксперимента: </a:t>
            </a:r>
            <a:r>
              <a:rPr lang="ru-RU" dirty="0" smtClean="0"/>
              <a:t> выявить  педагогические  условия,  при которых      будет     успешно     осуществляться      развитие      </a:t>
            </a:r>
            <a:r>
              <a:rPr lang="ru-RU" dirty="0" err="1" smtClean="0"/>
              <a:t>креативности</a:t>
            </a:r>
            <a:r>
              <a:rPr lang="ru-RU" dirty="0" smtClean="0"/>
              <a:t>  дошкольников  в  </a:t>
            </a:r>
            <a:r>
              <a:rPr lang="ru-RU" dirty="0" err="1" smtClean="0"/>
              <a:t>бисероплетении</a:t>
            </a:r>
            <a:r>
              <a:rPr lang="ru-RU" dirty="0" smtClean="0"/>
              <a:t>.</a:t>
            </a:r>
          </a:p>
          <a:p>
            <a:r>
              <a:rPr lang="ru-RU" u="sng" dirty="0" smtClean="0"/>
              <a:t>Задачи формирующего эксперимента:</a:t>
            </a:r>
            <a:endParaRPr lang="ru-RU" dirty="0" smtClean="0"/>
          </a:p>
          <a:p>
            <a:r>
              <a:rPr lang="ru-RU" dirty="0" smtClean="0"/>
              <a:t>- апробировать систему занятий по </a:t>
            </a:r>
            <a:r>
              <a:rPr lang="ru-RU" dirty="0" err="1" smtClean="0"/>
              <a:t>бисероплетению</a:t>
            </a:r>
            <a:r>
              <a:rPr lang="ru-RU" dirty="0" smtClean="0"/>
              <a:t> в изостудии, обеспечивающую развитие </a:t>
            </a:r>
            <a:r>
              <a:rPr lang="ru-RU" dirty="0" err="1" smtClean="0"/>
              <a:t>креативности</a:t>
            </a:r>
            <a:r>
              <a:rPr lang="ru-RU" dirty="0" smtClean="0"/>
              <a:t> у дошкольников;</a:t>
            </a:r>
          </a:p>
          <a:p>
            <a:r>
              <a:rPr lang="ru-RU" dirty="0" smtClean="0"/>
              <a:t>- выявить наиболее эффективные технологии, которые будут способствовать развитию </a:t>
            </a:r>
            <a:r>
              <a:rPr lang="ru-RU" dirty="0" err="1" smtClean="0"/>
              <a:t>креативности</a:t>
            </a:r>
            <a:r>
              <a:rPr lang="ru-RU" dirty="0" smtClean="0"/>
              <a:t> дошкольников.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1-й этап формирующего эксперимента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7848600" cy="5711952"/>
          </a:xfrm>
        </p:spPr>
        <p:txBody>
          <a:bodyPr/>
          <a:lstStyle/>
          <a:p>
            <a:r>
              <a:rPr lang="ru-RU" sz="1800" dirty="0" smtClean="0"/>
              <a:t>развитие у детей интереса к искусству  </a:t>
            </a:r>
            <a:r>
              <a:rPr lang="ru-RU" sz="1800" dirty="0" err="1" smtClean="0"/>
              <a:t>бисероплетения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</a:t>
            </a:r>
          </a:p>
          <a:p>
            <a:r>
              <a:rPr lang="ru-RU" sz="1800" dirty="0" smtClean="0"/>
              <a:t> обучение  детей </a:t>
            </a:r>
            <a:r>
              <a:rPr lang="ru-RU" sz="1800" dirty="0" err="1" smtClean="0"/>
              <a:t>бисероплетению</a:t>
            </a:r>
            <a:r>
              <a:rPr lang="ru-RU" sz="1800" dirty="0" smtClean="0"/>
              <a:t>  по  опорным  схемам</a:t>
            </a:r>
          </a:p>
          <a:p>
            <a:endParaRPr lang="ru-RU" sz="18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505199" cy="2438400"/>
          </a:xfrm>
          <a:prstGeom prst="ellipse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3581400" cy="2514600"/>
          </a:xfrm>
          <a:prstGeom prst="ellipse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4267199"/>
            <a:ext cx="3352800" cy="2133601"/>
          </a:xfrm>
          <a:prstGeom prst="ellipse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191000"/>
            <a:ext cx="2514599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642</TotalTime>
  <Words>621</Words>
  <PresentationFormat>Экран (4:3)</PresentationFormat>
  <Paragraphs>91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Слайд 1</vt:lpstr>
      <vt:lpstr>Актуальность проблемы – развитие креативности дошкольников на основе знакомства с бисероплетением</vt:lpstr>
      <vt:lpstr>Научный аппарат исследования</vt:lpstr>
      <vt:lpstr>Гипотеза исследования:        Мы предполагаем, что креативные способности у детей можно успешно развивать при определённых педагогических условиях:    - создании интереса у детей к искусству бисероплетения;  - использовании игровой мотивации в процессе бисероплетения;  - использовании  проблемных ситуаций,   творческих   заданий   в   процессе бисероплетения;  - развитии у детей ручной умелости при освоении техники бисероплетения;  - создании атмосферы сотрудничества руководителя изостудии с детьми. </vt:lpstr>
      <vt:lpstr>Теоретические основы исследования</vt:lpstr>
      <vt:lpstr>Констатирующий эксперимент</vt:lpstr>
      <vt:lpstr>Констатирующий эксперимент</vt:lpstr>
      <vt:lpstr>Формирующий эксперимент</vt:lpstr>
      <vt:lpstr>1-й этап формирующего эксперимента</vt:lpstr>
      <vt:lpstr>2-й этап формирующего эксперимента</vt:lpstr>
      <vt:lpstr>Контрольный эксперимент</vt:lpstr>
      <vt:lpstr>Сравнительная диаграмма диагностики детей на констатирующем и контрольном этапах эксперимента 1)экспериментальная группа детей 2)контрольная группа детей</vt:lpstr>
      <vt:lpstr>Выводы:</vt:lpstr>
      <vt:lpstr>Детские работы из бисера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Dima</dc:creator>
  <cp:lastModifiedBy>Dima</cp:lastModifiedBy>
  <cp:revision>60</cp:revision>
  <dcterms:created xsi:type="dcterms:W3CDTF">2011-06-19T16:02:28Z</dcterms:created>
  <dcterms:modified xsi:type="dcterms:W3CDTF">2011-06-22T21:32:55Z</dcterms:modified>
</cp:coreProperties>
</file>